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8" r:id="rId3"/>
    <p:sldId id="257" r:id="rId4"/>
    <p:sldId id="258" r:id="rId5"/>
    <p:sldId id="264" r:id="rId6"/>
    <p:sldId id="265" r:id="rId7"/>
    <p:sldId id="259" r:id="rId8"/>
    <p:sldId id="275" r:id="rId9"/>
    <p:sldId id="276" r:id="rId10"/>
    <p:sldId id="267" r:id="rId11"/>
    <p:sldId id="268" r:id="rId12"/>
    <p:sldId id="269" r:id="rId13"/>
    <p:sldId id="260" r:id="rId14"/>
    <p:sldId id="274" r:id="rId15"/>
    <p:sldId id="270" r:id="rId16"/>
    <p:sldId id="261" r:id="rId17"/>
    <p:sldId id="271" r:id="rId18"/>
    <p:sldId id="262" r:id="rId19"/>
    <p:sldId id="263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789"/>
  </p:normalViewPr>
  <p:slideViewPr>
    <p:cSldViewPr snapToGrid="0" snapToObjects="1">
      <p:cViewPr varScale="1">
        <p:scale>
          <a:sx n="103" d="100"/>
          <a:sy n="103" d="100"/>
        </p:scale>
        <p:origin x="192" y="10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2.png>
</file>

<file path=ppt/media/image3.tif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FA7A78-8251-B44D-8772-E2168E2FDC78}" type="datetimeFigureOut">
              <a:rPr lang="en-US" smtClean="0"/>
              <a:t>12/15/15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7C58FA-3BCD-DE4C-A164-B81BD86B60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67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C58FA-3BCD-DE4C-A164-B81BD86B60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4098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orientador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extremo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eu</a:t>
            </a:r>
            <a:r>
              <a:rPr lang="en-US" baseline="0" dirty="0" smtClean="0"/>
              <a:t> no </a:t>
            </a:r>
            <a:r>
              <a:rPr lang="en-US" baseline="0" dirty="0" err="1" smtClean="0"/>
              <a:t>meio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C58FA-3BCD-DE4C-A164-B81BD86B60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08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C58FA-3BCD-DE4C-A164-B81BD86B602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9716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 rules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C58FA-3BCD-DE4C-A164-B81BD86B602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36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C58FA-3BCD-DE4C-A164-B81BD86B602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45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C58FA-3BCD-DE4C-A164-B81BD86B602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56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5A1C-9C0E-CB4F-BF16-43CAB71ADD22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64426-12CC-F34C-B6D8-0EA0D5A07EF3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483EE1-6544-F241-A629-F304A5A994DD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489F1-E1BD-1147-BDDE-5A4DFF7BD7A4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D314C-53AF-3647-AC2D-1D2EB1A3897B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PT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DE8E1-125C-B04B-A9F0-54372F73CF8B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PT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A9DBA-C770-9C44-BDA2-0A41789D0EC0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04B94-5B57-B34C-A0F2-13DAACD99C0D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7465D-A311-9240-A111-0326F6C0D59C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0F752-873E-CB4D-B076-78778419BB66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5A3D3-E667-954C-BE1C-FBE95FD52015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9839-459A-E04F-94D3-AAF5E26E9E5D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3B53-FA68-5A41-B356-0446464FF52B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85FC6-9190-0144-9D77-6A992770AFCC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2AA29-A6D1-1C4B-9C91-0F91683E4775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C1D54-4559-3C4B-936D-2EF1B8E67EA9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28CFE-04A4-EB44-8545-8271E6AD34DF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 smtClean="0"/>
              <a:t>Click to edit Master text styles</a:t>
            </a:r>
          </a:p>
          <a:p>
            <a:pPr lvl="1"/>
            <a:r>
              <a:rPr lang="pt-PT" smtClean="0"/>
              <a:t>Second level</a:t>
            </a:r>
          </a:p>
          <a:p>
            <a:pPr lvl="2"/>
            <a:r>
              <a:rPr lang="pt-PT" smtClean="0"/>
              <a:t>Third level</a:t>
            </a:r>
          </a:p>
          <a:p>
            <a:pPr lvl="3"/>
            <a:r>
              <a:rPr lang="pt-PT" smtClean="0"/>
              <a:t>Fourth level</a:t>
            </a:r>
          </a:p>
          <a:p>
            <a:pPr lvl="4"/>
            <a:r>
              <a:rPr lang="pt-PT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6146683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9FDF4C0-632A-E447-B632-FDF34EDA0736}" type="datetime1">
              <a:rPr lang="en-US" smtClean="0"/>
              <a:t>12/15/15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7625" y="6146683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1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 i="1" dirty="0" smtClean="0"/>
              <a:t>HEP-Frame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7" y="6146683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65511" y="2715705"/>
            <a:ext cx="9047690" cy="2002901"/>
          </a:xfrm>
        </p:spPr>
        <p:txBody>
          <a:bodyPr anchor="ctr">
            <a:normAutofit fontScale="90000"/>
          </a:bodyPr>
          <a:lstStyle/>
          <a:p>
            <a:pPr algn="ctr">
              <a:lnSpc>
                <a:spcPts val="3200"/>
              </a:lnSpc>
            </a:pPr>
            <a:r>
              <a:rPr lang="en-US" b="1" dirty="0" smtClean="0">
                <a:solidFill>
                  <a:srgbClr val="800000"/>
                </a:solidFill>
              </a:rPr>
              <a:t>HEP-Frame</a:t>
            </a: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3600" dirty="0" smtClean="0"/>
              <a:t>A </a:t>
            </a:r>
            <a:r>
              <a:rPr lang="en-US" sz="3600" dirty="0"/>
              <a:t>Software Engineered </a:t>
            </a:r>
            <a:r>
              <a:rPr lang="en-US" sz="3600" dirty="0" smtClean="0"/>
              <a:t>Framework </a:t>
            </a:r>
            <a:br>
              <a:rPr lang="en-US" sz="3600" dirty="0" smtClean="0"/>
            </a:br>
            <a:r>
              <a:rPr lang="en-US" sz="2700" dirty="0" smtClean="0"/>
              <a:t>to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Aid </a:t>
            </a:r>
            <a:r>
              <a:rPr lang="en-US" sz="3600" dirty="0"/>
              <a:t>the Development </a:t>
            </a:r>
            <a:r>
              <a:rPr lang="en-US" sz="3600" dirty="0" smtClean="0"/>
              <a:t>&amp;</a:t>
            </a:r>
            <a:r>
              <a:rPr lang="en-US" sz="3600" dirty="0"/>
              <a:t> </a:t>
            </a:r>
            <a:r>
              <a:rPr lang="en-US" sz="3600" dirty="0" smtClean="0"/>
              <a:t>Efficient </a:t>
            </a:r>
            <a:r>
              <a:rPr lang="en-US" sz="3600" dirty="0"/>
              <a:t>Multicore Execution </a:t>
            </a:r>
            <a:r>
              <a:rPr lang="en-US" sz="2700" dirty="0" smtClean="0"/>
              <a:t>of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Scientific </a:t>
            </a:r>
            <a:r>
              <a:rPr lang="en-US" sz="3600" dirty="0"/>
              <a:t>Code </a:t>
            </a:r>
            <a:endParaRPr lang="en-US" sz="73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3259" y="5288609"/>
            <a:ext cx="6987645" cy="1388534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b="1" dirty="0" err="1" smtClean="0"/>
              <a:t>Andr</a:t>
            </a:r>
            <a:r>
              <a:rPr lang="pt-PT" b="1" dirty="0" smtClean="0"/>
              <a:t>é Pereira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pt-PT" dirty="0" smtClean="0"/>
              <a:t>António Onofre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pt-PT" dirty="0" smtClean="0"/>
              <a:t>Alberto Proença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150" y="90693"/>
            <a:ext cx="3391796" cy="672594"/>
          </a:xfrm>
          <a:prstGeom prst="rect">
            <a:avLst/>
          </a:prstGeom>
        </p:spPr>
      </p:pic>
      <p:pic>
        <p:nvPicPr>
          <p:cNvPr id="7" name="Picture 6" descr="um.t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110" y="90693"/>
            <a:ext cx="1489794" cy="116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69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66"/>
    </mc:Choice>
    <mc:Fallback xmlns="">
      <p:transition spd="slow" advTm="6166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HEP-Frame Efficiency Features </a:t>
            </a:r>
            <a:r>
              <a:rPr lang="en-US" sz="2800" i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153655" cy="3124201"/>
          </a:xfrm>
        </p:spPr>
        <p:txBody>
          <a:bodyPr>
            <a:noAutofit/>
          </a:bodyPr>
          <a:lstStyle/>
          <a:p>
            <a:r>
              <a:rPr lang="en-US" sz="3200" u="sng" dirty="0" smtClean="0"/>
              <a:t>Inter</a:t>
            </a:r>
            <a:r>
              <a:rPr lang="en-US" sz="3200" dirty="0" smtClean="0"/>
              <a:t>-dataset optimizations </a:t>
            </a:r>
            <a:r>
              <a:rPr lang="en-US" sz="3600" dirty="0"/>
              <a:t> </a:t>
            </a:r>
            <a:r>
              <a:rPr lang="en-US" sz="2800" i="1" dirty="0">
                <a:solidFill>
                  <a:srgbClr val="636A6C"/>
                </a:solidFill>
              </a:rPr>
              <a:t>(aiming </a:t>
            </a:r>
            <a:r>
              <a:rPr lang="en-US" sz="2800" b="1" i="1" u="sng" dirty="0" smtClean="0">
                <a:solidFill>
                  <a:srgbClr val="636A6C"/>
                </a:solidFill>
              </a:rPr>
              <a:t>HTC</a:t>
            </a:r>
            <a:r>
              <a:rPr lang="en-US" sz="2800" i="1" dirty="0">
                <a:solidFill>
                  <a:srgbClr val="636A6C"/>
                </a:solidFill>
              </a:rPr>
              <a:t>)</a:t>
            </a:r>
            <a:endParaRPr lang="en-US" sz="3200" dirty="0" smtClean="0"/>
          </a:p>
          <a:p>
            <a:pPr lvl="1"/>
            <a:r>
              <a:rPr lang="en-US" sz="2800" dirty="0" smtClean="0"/>
              <a:t>Replicate pipeline to process independent dataset elements</a:t>
            </a:r>
          </a:p>
          <a:p>
            <a:pPr lvl="1"/>
            <a:r>
              <a:rPr lang="en-US" sz="2800" dirty="0" smtClean="0"/>
              <a:t>Use </a:t>
            </a:r>
            <a:r>
              <a:rPr lang="en-US" sz="2800" dirty="0" err="1" smtClean="0"/>
              <a:t>OpenMP</a:t>
            </a:r>
            <a:r>
              <a:rPr lang="en-US" sz="2800" dirty="0" smtClean="0"/>
              <a:t> with dynamic scheduler (suited for irregular workloads)</a:t>
            </a:r>
          </a:p>
          <a:p>
            <a:pPr lvl="1"/>
            <a:r>
              <a:rPr lang="en-US" sz="2800" dirty="0" smtClean="0"/>
              <a:t>Balance/mix processes with threads </a:t>
            </a:r>
            <a:r>
              <a:rPr lang="en-US" sz="2800" i="1" dirty="0" smtClean="0">
                <a:solidFill>
                  <a:srgbClr val="636A6C"/>
                </a:solidFill>
              </a:rPr>
              <a:t>(research undergoing)</a:t>
            </a:r>
            <a:endParaRPr lang="en-US" sz="2800" i="1" dirty="0">
              <a:solidFill>
                <a:srgbClr val="636A6C"/>
              </a:solidFill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10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73635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52"/>
    </mc:Choice>
    <mc:Fallback xmlns="">
      <p:transition spd="slow" advTm="48052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HEP-Frame Efficiency Features </a:t>
            </a:r>
            <a:r>
              <a:rPr lang="en-US" sz="2800" i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447366"/>
            <a:ext cx="10018713" cy="4410634"/>
          </a:xfrm>
        </p:spPr>
        <p:txBody>
          <a:bodyPr>
            <a:normAutofit/>
          </a:bodyPr>
          <a:lstStyle/>
          <a:p>
            <a:r>
              <a:rPr lang="en-US" sz="3200" u="sng" dirty="0" smtClean="0"/>
              <a:t>Intra</a:t>
            </a:r>
            <a:r>
              <a:rPr lang="en-US" sz="3200" dirty="0" smtClean="0"/>
              <a:t>-dataset optimizations </a:t>
            </a:r>
            <a:r>
              <a:rPr lang="en-US" sz="2800" i="1" dirty="0" smtClean="0">
                <a:solidFill>
                  <a:srgbClr val="636A6C"/>
                </a:solidFill>
              </a:rPr>
              <a:t>(aiming </a:t>
            </a:r>
            <a:r>
              <a:rPr lang="en-US" sz="2800" b="1" i="1" u="sng" dirty="0" smtClean="0">
                <a:solidFill>
                  <a:srgbClr val="636A6C"/>
                </a:solidFill>
              </a:rPr>
              <a:t>HPC</a:t>
            </a:r>
            <a:r>
              <a:rPr lang="en-US" sz="2800" i="1" dirty="0" smtClean="0">
                <a:solidFill>
                  <a:srgbClr val="636A6C"/>
                </a:solidFill>
              </a:rPr>
              <a:t>)</a:t>
            </a:r>
          </a:p>
          <a:p>
            <a:pPr lvl="1">
              <a:lnSpc>
                <a:spcPts val="3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600" dirty="0" smtClean="0"/>
              <a:t>Removal of algorithmic and data structures inefficiencies</a:t>
            </a:r>
          </a:p>
          <a:p>
            <a:pPr lvl="1">
              <a:lnSpc>
                <a:spcPts val="3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600" dirty="0" smtClean="0"/>
              <a:t>Exploring the parallel hardware at each core</a:t>
            </a:r>
            <a:r>
              <a:rPr lang="en-US" sz="2600" i="1" dirty="0" smtClean="0">
                <a:solidFill>
                  <a:srgbClr val="636A6C"/>
                </a:solidFill>
              </a:rPr>
              <a:t> </a:t>
            </a:r>
            <a:r>
              <a:rPr lang="en-US" sz="2400" i="1" dirty="0" smtClean="0">
                <a:solidFill>
                  <a:srgbClr val="636A6C"/>
                </a:solidFill>
              </a:rPr>
              <a:t>(ILP, SIMD, ...)</a:t>
            </a:r>
          </a:p>
          <a:p>
            <a:pPr lvl="1">
              <a:lnSpc>
                <a:spcPts val="3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600" dirty="0" smtClean="0"/>
              <a:t>Adequate </a:t>
            </a:r>
            <a:r>
              <a:rPr lang="en-US" sz="2600" u="sng" dirty="0" smtClean="0"/>
              <a:t>ordering of the pipeline tasks</a:t>
            </a:r>
          </a:p>
          <a:p>
            <a:pPr>
              <a:spcBef>
                <a:spcPts val="1800"/>
              </a:spcBef>
              <a:spcAft>
                <a:spcPts val="0"/>
              </a:spcAft>
            </a:pPr>
            <a:r>
              <a:rPr lang="en-US" sz="3200" dirty="0" smtClean="0"/>
              <a:t>Pipeline can be described with Linear Temporal Logic</a:t>
            </a:r>
          </a:p>
          <a:p>
            <a:pPr marL="457200" lvl="1" indent="0" algn="ctr">
              <a:lnSpc>
                <a:spcPts val="31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600" dirty="0"/>
              <a:t>FGP</a:t>
            </a:r>
            <a:r>
              <a:rPr lang="pt-BR" sz="2600" baseline="-25000" dirty="0"/>
              <a:t>1</a:t>
            </a:r>
            <a:r>
              <a:rPr lang="pt-BR" sz="2600" dirty="0"/>
              <a:t> ∧ FGP</a:t>
            </a:r>
            <a:r>
              <a:rPr lang="pt-BR" sz="2600" baseline="-25000" dirty="0"/>
              <a:t>2</a:t>
            </a:r>
            <a:r>
              <a:rPr lang="pt-BR" sz="2600" dirty="0"/>
              <a:t> ∧ ... ∧ </a:t>
            </a:r>
            <a:r>
              <a:rPr lang="pt-BR" sz="2600" dirty="0" err="1"/>
              <a:t>FGP</a:t>
            </a:r>
            <a:r>
              <a:rPr lang="pt-BR" sz="2600" baseline="-25000" dirty="0" err="1"/>
              <a:t>n</a:t>
            </a:r>
            <a:r>
              <a:rPr lang="pt-BR" sz="2600" dirty="0"/>
              <a:t> </a:t>
            </a:r>
            <a:endParaRPr lang="pt-BR" sz="2600" dirty="0" smtClean="0"/>
          </a:p>
          <a:p>
            <a:pPr lvl="1">
              <a:lnSpc>
                <a:spcPts val="3100"/>
              </a:lnSpc>
              <a:spcBef>
                <a:spcPts val="600"/>
              </a:spcBef>
              <a:spcAft>
                <a:spcPts val="0"/>
              </a:spcAft>
            </a:pPr>
            <a:r>
              <a:rPr lang="pt-BR" sz="2600" dirty="0" err="1" smtClean="0"/>
              <a:t>If</a:t>
            </a:r>
            <a:r>
              <a:rPr lang="pt-BR" sz="2600" dirty="0" smtClean="0"/>
              <a:t> </a:t>
            </a:r>
            <a:r>
              <a:rPr lang="pt-BR" sz="2600" dirty="0" err="1" smtClean="0"/>
              <a:t>proposition</a:t>
            </a:r>
            <a:r>
              <a:rPr lang="pt-BR" sz="2600" dirty="0" smtClean="0"/>
              <a:t> P</a:t>
            </a:r>
            <a:r>
              <a:rPr lang="pt-BR" sz="2600" baseline="-25000" dirty="0" smtClean="0"/>
              <a:t>2</a:t>
            </a:r>
            <a:r>
              <a:rPr lang="pt-BR" sz="2600" dirty="0" smtClean="0"/>
              <a:t> </a:t>
            </a:r>
            <a:r>
              <a:rPr lang="en-US" sz="2600" dirty="0" smtClean="0"/>
              <a:t>depends</a:t>
            </a:r>
            <a:r>
              <a:rPr lang="pt-BR" sz="2600" dirty="0" smtClean="0"/>
              <a:t> </a:t>
            </a:r>
            <a:r>
              <a:rPr lang="pt-BR" sz="2600" dirty="0" err="1" smtClean="0"/>
              <a:t>on</a:t>
            </a:r>
            <a:r>
              <a:rPr lang="pt-BR" sz="2600" dirty="0" smtClean="0"/>
              <a:t> P</a:t>
            </a:r>
            <a:r>
              <a:rPr lang="pt-BR" sz="2600" baseline="-25000" dirty="0" smtClean="0"/>
              <a:t>1</a:t>
            </a:r>
          </a:p>
          <a:p>
            <a:pPr marL="457200" lvl="1" indent="0" algn="ctr">
              <a:lnSpc>
                <a:spcPts val="31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de-DE" sz="2600" dirty="0"/>
              <a:t>F </a:t>
            </a:r>
            <a:r>
              <a:rPr lang="de-DE" sz="2600" dirty="0" err="1"/>
              <a:t>GP</a:t>
            </a:r>
            <a:r>
              <a:rPr lang="de-DE" sz="2600" baseline="-25000" dirty="0" err="1"/>
              <a:t>n</a:t>
            </a:r>
            <a:r>
              <a:rPr lang="de-DE" sz="2600" dirty="0"/>
              <a:t> ∧...∧F G(P</a:t>
            </a:r>
            <a:r>
              <a:rPr lang="de-DE" sz="2600" baseline="-25000" dirty="0"/>
              <a:t>1</a:t>
            </a:r>
            <a:r>
              <a:rPr lang="de-DE" sz="2600" dirty="0"/>
              <a:t> ∧F GP</a:t>
            </a:r>
            <a:r>
              <a:rPr lang="de-DE" sz="2600" baseline="-25000" dirty="0"/>
              <a:t>2</a:t>
            </a:r>
            <a:r>
              <a:rPr lang="de-DE" sz="2600" dirty="0"/>
              <a:t> ) </a:t>
            </a:r>
            <a:endParaRPr lang="pt-BR" sz="2600" dirty="0"/>
          </a:p>
          <a:p>
            <a:endParaRPr lang="en-US" sz="2600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11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590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176"/>
    </mc:Choice>
    <mc:Fallback xmlns="">
      <p:transition spd="slow" advTm="49176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152652" cy="1752599"/>
          </a:xfrm>
        </p:spPr>
        <p:txBody>
          <a:bodyPr/>
          <a:lstStyle/>
          <a:p>
            <a:r>
              <a:rPr lang="en-US" dirty="0" smtClean="0"/>
              <a:t>HEP-Frame Efficiency Features </a:t>
            </a:r>
            <a:r>
              <a:rPr lang="en-US" sz="2800" i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391490"/>
            <a:ext cx="6860059" cy="4410634"/>
          </a:xfrm>
        </p:spPr>
        <p:txBody>
          <a:bodyPr>
            <a:noAutofit/>
          </a:bodyPr>
          <a:lstStyle/>
          <a:p>
            <a:r>
              <a:rPr lang="pt-PT" sz="2800" dirty="0" smtClean="0"/>
              <a:t>Pipeline reorganization mechanism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Propositions execution time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Propositions filtering ratio</a:t>
            </a:r>
          </a:p>
          <a:p>
            <a:pPr>
              <a:spcBef>
                <a:spcPts val="1800"/>
              </a:spcBef>
              <a:spcAft>
                <a:spcPts val="0"/>
              </a:spcAft>
            </a:pPr>
            <a:r>
              <a:rPr lang="en-US" sz="2800" dirty="0" smtClean="0"/>
              <a:t>Graph of propositions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Dependencies </a:t>
            </a:r>
            <a:r>
              <a:rPr lang="en-US" sz="2400" dirty="0"/>
              <a:t>represented as “infinite” weight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/>
              <a:t>Best order is a path through all propositions that minimizes the overall weight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/>
              <a:t>Hamiltonian Path (NP-Complete) with simplifications</a:t>
            </a:r>
          </a:p>
          <a:p>
            <a:endParaRPr lang="en-US" sz="2800" dirty="0"/>
          </a:p>
        </p:txBody>
      </p:sp>
      <p:sp>
        <p:nvSpPr>
          <p:cNvPr id="5" name="Right Brace 4"/>
          <p:cNvSpPr/>
          <p:nvPr/>
        </p:nvSpPr>
        <p:spPr>
          <a:xfrm>
            <a:off x="6037342" y="2997679"/>
            <a:ext cx="295835" cy="658906"/>
          </a:xfrm>
          <a:prstGeom prst="rightBrace">
            <a:avLst/>
          </a:prstGeom>
          <a:ln>
            <a:solidFill>
              <a:srgbClr val="3366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455474" y="3097867"/>
            <a:ext cx="2074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proposition weight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12</a:t>
            </a:fld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378" y="2278847"/>
            <a:ext cx="3320537" cy="303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6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194"/>
    </mc:Choice>
    <mc:Fallback xmlns="">
      <p:transition spd="slow" advTm="61194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World Case Study </a:t>
            </a:r>
            <a:r>
              <a:rPr lang="en-US" sz="2800" i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1924" y="2229556"/>
            <a:ext cx="6719113" cy="4106182"/>
          </a:xfrm>
        </p:spPr>
        <p:txBody>
          <a:bodyPr>
            <a:noAutofit/>
          </a:bodyPr>
          <a:lstStyle/>
          <a:p>
            <a:r>
              <a:rPr lang="en-US" sz="2800" dirty="0" smtClean="0"/>
              <a:t>A particle physics data analysis</a:t>
            </a:r>
          </a:p>
          <a:p>
            <a:pPr lvl="1">
              <a:lnSpc>
                <a:spcPts val="25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Developed by CERN physicists of </a:t>
            </a:r>
            <a:br>
              <a:rPr lang="en-US" sz="2400" dirty="0" smtClean="0"/>
            </a:br>
            <a:r>
              <a:rPr lang="en-US" sz="2400" dirty="0" smtClean="0"/>
              <a:t>the ATLAS Experiment</a:t>
            </a:r>
          </a:p>
          <a:p>
            <a:pPr lvl="1">
              <a:lnSpc>
                <a:spcPts val="25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Studies the couplings of top quarks to </a:t>
            </a:r>
            <a:br>
              <a:rPr lang="en-US" sz="2400" dirty="0" smtClean="0"/>
            </a:br>
            <a:r>
              <a:rPr lang="en-US" sz="2400" dirty="0" smtClean="0"/>
              <a:t>the Higgs boson</a:t>
            </a:r>
            <a:r>
              <a:rPr lang="en-US" sz="2400" i="1" dirty="0">
                <a:solidFill>
                  <a:srgbClr val="636A6C"/>
                </a:solidFill>
              </a:rPr>
              <a:t> (</a:t>
            </a:r>
            <a:r>
              <a:rPr lang="en-US" sz="2400" i="1" dirty="0" err="1" smtClean="0">
                <a:solidFill>
                  <a:srgbClr val="636A6C"/>
                </a:solidFill>
              </a:rPr>
              <a:t>ttHdilep</a:t>
            </a:r>
            <a:r>
              <a:rPr lang="en-US" sz="2400" i="1" dirty="0" smtClean="0">
                <a:solidFill>
                  <a:srgbClr val="636A6C"/>
                </a:solidFill>
              </a:rPr>
              <a:t>)</a:t>
            </a:r>
          </a:p>
          <a:p>
            <a:pPr>
              <a:spcBef>
                <a:spcPts val="1800"/>
              </a:spcBef>
              <a:spcAft>
                <a:spcPts val="0"/>
              </a:spcAft>
            </a:pPr>
            <a:r>
              <a:rPr lang="en-US" sz="2800" dirty="0" smtClean="0"/>
              <a:t>Computational characteristics</a:t>
            </a:r>
          </a:p>
          <a:p>
            <a:pPr lvl="1">
              <a:lnSpc>
                <a:spcPts val="25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17 </a:t>
            </a:r>
            <a:r>
              <a:rPr lang="en-US" sz="2400" u="sng" dirty="0" smtClean="0"/>
              <a:t>simple</a:t>
            </a:r>
            <a:r>
              <a:rPr lang="en-US" sz="2400" dirty="0" smtClean="0"/>
              <a:t> </a:t>
            </a:r>
            <a:r>
              <a:rPr lang="en-US" sz="2400" dirty="0"/>
              <a:t>propositions to filter </a:t>
            </a:r>
            <a:r>
              <a:rPr lang="en-US" sz="2400" dirty="0" smtClean="0">
                <a:solidFill>
                  <a:srgbClr val="000000"/>
                </a:solidFill>
              </a:rPr>
              <a:t>non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complying data</a:t>
            </a:r>
          </a:p>
          <a:p>
            <a:pPr lvl="1">
              <a:lnSpc>
                <a:spcPts val="25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400" dirty="0"/>
              <a:t>1 </a:t>
            </a:r>
            <a:r>
              <a:rPr lang="en-US" sz="2400" u="sng" dirty="0"/>
              <a:t>heavy</a:t>
            </a:r>
            <a:r>
              <a:rPr lang="en-US" sz="2400" dirty="0"/>
              <a:t> proposition </a:t>
            </a:r>
            <a:r>
              <a:rPr lang="en-US" sz="2400" dirty="0" smtClean="0"/>
              <a:t>that reconstructs </a:t>
            </a:r>
            <a:br>
              <a:rPr lang="en-US" sz="2400" dirty="0" smtClean="0"/>
            </a:br>
            <a:r>
              <a:rPr lang="en-US" sz="2400" dirty="0" smtClean="0"/>
              <a:t>the collision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156" y="2438399"/>
            <a:ext cx="5268705" cy="3460045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13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82143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286"/>
    </mc:Choice>
    <mc:Fallback xmlns="">
      <p:transition spd="slow" advTm="64286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World Case Study </a:t>
            </a:r>
            <a:r>
              <a:rPr lang="en-US" sz="2800" i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156" y="2438399"/>
            <a:ext cx="5268705" cy="3460045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318742" y="2210296"/>
            <a:ext cx="5841044" cy="3941775"/>
          </a:xfrm>
        </p:spPr>
        <p:txBody>
          <a:bodyPr>
            <a:normAutofit/>
          </a:bodyPr>
          <a:lstStyle/>
          <a:p>
            <a:r>
              <a:rPr lang="en-US" sz="2800" dirty="0" smtClean="0"/>
              <a:t>Report on porting </a:t>
            </a:r>
            <a:r>
              <a:rPr lang="en-US" i="1" dirty="0" smtClean="0">
                <a:solidFill>
                  <a:schemeClr val="bg2">
                    <a:lumMod val="50000"/>
                  </a:schemeClr>
                </a:solidFill>
              </a:rPr>
              <a:t>(by a physicist)</a:t>
            </a:r>
          </a:p>
          <a:p>
            <a:pPr lvl="1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400" dirty="0" smtClean="0"/>
              <a:t>15-minute crash course</a:t>
            </a:r>
          </a:p>
          <a:p>
            <a:pPr lvl="1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400" dirty="0" smtClean="0"/>
              <a:t>4 hours to port an implementation</a:t>
            </a:r>
          </a:p>
          <a:p>
            <a:pPr lvl="1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400" dirty="0" smtClean="0"/>
              <a:t>Changes to the framework did not require updating the physicist code</a:t>
            </a:r>
          </a:p>
          <a:p>
            <a:pPr lvl="1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400" dirty="0" smtClean="0"/>
              <a:t>Final framework learning curve no longer than 30 minutes</a:t>
            </a:r>
            <a:endParaRPr lang="en-US" sz="2400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14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07940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12"/>
    </mc:Choice>
    <mc:Fallback xmlns="">
      <p:transition spd="slow" advTm="30912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Times with HEP</a:t>
            </a:r>
            <a:r>
              <a:rPr lang="en-US" dirty="0"/>
              <a:t>-</a:t>
            </a:r>
            <a:r>
              <a:rPr lang="en-US" dirty="0" smtClean="0"/>
              <a:t>Frame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7494632"/>
              </p:ext>
            </p:extLst>
          </p:nvPr>
        </p:nvGraphicFramePr>
        <p:xfrm>
          <a:off x="1484313" y="2667000"/>
          <a:ext cx="10018710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9785"/>
                <a:gridCol w="1669785"/>
                <a:gridCol w="1669785"/>
                <a:gridCol w="1669785"/>
                <a:gridCol w="1669785"/>
                <a:gridCol w="16697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Intel Xeon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E5520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X5650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E5-2650v2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E5-2670v2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E5-2695v2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Key data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2x4</a:t>
                      </a:r>
                      <a:r>
                        <a:rPr lang="en-US" baseline="0" dirty="0" smtClean="0"/>
                        <a:t> cores @2.27GHz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2x6</a:t>
                      </a:r>
                      <a:r>
                        <a:rPr lang="en-US" baseline="0" dirty="0" smtClean="0"/>
                        <a:t> cores @2.67GHz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2x8 </a:t>
                      </a:r>
                      <a:r>
                        <a:rPr lang="en-US" baseline="0" dirty="0" smtClean="0"/>
                        <a:t>cores  @2.6GHz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2x10 cores</a:t>
                      </a:r>
                      <a:r>
                        <a:rPr lang="en-US" baseline="0" dirty="0" smtClean="0"/>
                        <a:t> @2.5GHz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2x12</a:t>
                      </a:r>
                      <a:r>
                        <a:rPr lang="en-US" baseline="0" dirty="0" smtClean="0"/>
                        <a:t> cores @2.4GHz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Sequential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 Exec. Time (s)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183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Parallel      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Exec. Time (s)</a:t>
                      </a:r>
                      <a:endParaRPr lang="en-US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351851" y="5193447"/>
            <a:ext cx="75811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Execution of the </a:t>
            </a:r>
            <a:r>
              <a:rPr lang="en-US" sz="2000" i="1" dirty="0" err="1" smtClean="0"/>
              <a:t>ttHdilep</a:t>
            </a:r>
            <a:r>
              <a:rPr lang="en-US" sz="2000" dirty="0" smtClean="0"/>
              <a:t> code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Distinct compute nodes in a cluster, all with dual Xeons</a:t>
            </a:r>
            <a:endParaRPr lang="en-US" sz="2000" dirty="0" smtClean="0">
              <a:solidFill>
                <a:srgbClr val="FF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Parallel version: one single process using all available cores, no SMT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Computing accelerators (GPU, Intel MIC): under development</a:t>
            </a:r>
            <a:endParaRPr lang="en-US" sz="2000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15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9276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542"/>
    </mc:Choice>
    <mc:Fallback xmlns="">
      <p:transition spd="slow" advTm="49542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HEP-Frame Efficiency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902" y="2528045"/>
            <a:ext cx="5683098" cy="3418916"/>
          </a:xfr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16</a:t>
            </a:fld>
            <a:endParaRPr lang="en-US" sz="18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079389" y="2094833"/>
            <a:ext cx="5516284" cy="3941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Comments on this plot</a:t>
            </a:r>
            <a:endParaRPr lang="en-US" i="1" dirty="0" smtClean="0">
              <a:solidFill>
                <a:schemeClr val="bg2">
                  <a:lumMod val="50000"/>
                </a:schemeClr>
              </a:solidFill>
            </a:endParaRPr>
          </a:p>
          <a:p>
            <a:pPr lvl="1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400" dirty="0"/>
              <a:t>“Number of Cores”: max available cores at the compute node</a:t>
            </a:r>
          </a:p>
          <a:p>
            <a:pPr lvl="1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400" dirty="0"/>
              <a:t>1-</a:t>
            </a:r>
            <a:r>
              <a:rPr lang="en-US" sz="2400" dirty="0" smtClean="0"/>
              <a:t>core: reference </a:t>
            </a:r>
            <a:r>
              <a:rPr lang="en-US" sz="2400" dirty="0"/>
              <a:t>sequential </a:t>
            </a:r>
            <a:r>
              <a:rPr lang="en-US" sz="2400" dirty="0" smtClean="0"/>
              <a:t>throughput</a:t>
            </a:r>
          </a:p>
          <a:p>
            <a:pPr lvl="1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400" dirty="0" smtClean="0"/>
              <a:t>Previous code improvements </a:t>
            </a:r>
            <a:r>
              <a:rPr lang="en-US" dirty="0" smtClean="0"/>
              <a:t>(without HEP-Frame)</a:t>
            </a:r>
            <a:r>
              <a:rPr lang="en-US" sz="2400" dirty="0" smtClean="0"/>
              <a:t> achieved speedup &lt;8 for 20 cores</a:t>
            </a:r>
          </a:p>
          <a:p>
            <a:pPr lvl="1">
              <a:lnSpc>
                <a:spcPts val="25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400" dirty="0" smtClean="0"/>
              <a:t>Low performance due to thread synchronization and I/O inefficiencies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213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198"/>
    </mc:Choice>
    <mc:Fallback xmlns="">
      <p:transition spd="slow" advTm="42198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47918"/>
            <a:ext cx="10018713" cy="1752599"/>
          </a:xfrm>
        </p:spPr>
        <p:txBody>
          <a:bodyPr/>
          <a:lstStyle/>
          <a:p>
            <a:r>
              <a:rPr lang="en-US" dirty="0" smtClean="0"/>
              <a:t>HEP-Frame Pipeline Reorganization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578632" y="4316108"/>
            <a:ext cx="11398727" cy="32796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Reordering at runtime</a:t>
            </a:r>
          </a:p>
          <a:p>
            <a:pPr lvl="1">
              <a:spcBef>
                <a:spcPts val="0"/>
              </a:spcBef>
            </a:pPr>
            <a:r>
              <a:rPr lang="en-US" sz="2400" u="sng" dirty="0" smtClean="0"/>
              <a:t>70% </a:t>
            </a:r>
            <a:r>
              <a:rPr lang="en-US" sz="2400" dirty="0" smtClean="0"/>
              <a:t>performance improvement</a:t>
            </a:r>
          </a:p>
          <a:p>
            <a:pPr lvl="1">
              <a:spcBef>
                <a:spcPts val="0"/>
              </a:spcBef>
            </a:pPr>
            <a:r>
              <a:rPr lang="en-US" sz="2400" dirty="0" smtClean="0"/>
              <a:t>Reduces the amount of variables recorded per proposition</a:t>
            </a:r>
          </a:p>
          <a:p>
            <a:pPr lvl="1">
              <a:spcBef>
                <a:spcPts val="0"/>
              </a:spcBef>
            </a:pPr>
            <a:r>
              <a:rPr lang="en-US" sz="2400" dirty="0" smtClean="0"/>
              <a:t>The algorithm requires some time to converge</a:t>
            </a:r>
            <a:endParaRPr lang="en-US" sz="2400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17</a:t>
            </a:fld>
            <a:endParaRPr lang="en-US" sz="1800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6087190"/>
              </p:ext>
            </p:extLst>
          </p:nvPr>
        </p:nvGraphicFramePr>
        <p:xfrm>
          <a:off x="1484311" y="1373717"/>
          <a:ext cx="10355667" cy="36340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2328"/>
                <a:gridCol w="563562"/>
                <a:gridCol w="426212"/>
                <a:gridCol w="525906"/>
                <a:gridCol w="441643"/>
                <a:gridCol w="429832"/>
                <a:gridCol w="435293"/>
                <a:gridCol w="449580"/>
                <a:gridCol w="382588"/>
                <a:gridCol w="452755"/>
                <a:gridCol w="563562"/>
                <a:gridCol w="435293"/>
                <a:gridCol w="449580"/>
                <a:gridCol w="429832"/>
                <a:gridCol w="449580"/>
                <a:gridCol w="441643"/>
                <a:gridCol w="452755"/>
                <a:gridCol w="614680"/>
                <a:gridCol w="517525"/>
                <a:gridCol w="711518"/>
              </a:tblGrid>
              <a:tr h="495602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Initial Order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2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3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4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5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7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8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9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11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12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13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14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15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16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17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18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Total</a:t>
                      </a:r>
                    </a:p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Time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49560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Exec. Time (</a:t>
                      </a:r>
                      <a:r>
                        <a:rPr lang="en-US" dirty="0" err="1" smtClean="0"/>
                        <a:t>ms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1" i="0" u="none" strike="noStrike" dirty="0" smtClean="0">
                          <a:solidFill>
                            <a:schemeClr val="accent4"/>
                          </a:solidFill>
                          <a:effectLst/>
                          <a:latin typeface="Calibri" charset="0"/>
                        </a:rPr>
                        <a:t>37113</a:t>
                      </a:r>
                      <a:endParaRPr lang="cs-CZ" sz="1200" b="1" i="0" u="none" strike="noStrike" dirty="0">
                        <a:solidFill>
                          <a:schemeClr val="accent4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1,03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0,70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1,53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0,97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1" i="0" u="none" strike="noStrike" dirty="0">
                          <a:solidFill>
                            <a:schemeClr val="accent4"/>
                          </a:solidFill>
                          <a:effectLst/>
                          <a:latin typeface="Calibri" charset="0"/>
                        </a:rPr>
                        <a:t>8,04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0,48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5,13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0,43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b="1" i="0" u="none" strike="noStrike" dirty="0">
                          <a:solidFill>
                            <a:schemeClr val="accent4"/>
                          </a:solidFill>
                          <a:effectLst/>
                          <a:latin typeface="Calibri" charset="0"/>
                        </a:rPr>
                        <a:t>5,60</a:t>
                      </a:r>
                      <a:endParaRPr lang="uk-UA" sz="1200" b="1" i="0" u="none" strike="noStrike" dirty="0">
                        <a:solidFill>
                          <a:schemeClr val="accent4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0,44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1,35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0,40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0,53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0,28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0,38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0,56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chemeClr val="accent4"/>
                          </a:solidFill>
                          <a:effectLst/>
                          <a:latin typeface="Calibri" charset="0"/>
                        </a:rPr>
                        <a:t>91055</a:t>
                      </a:r>
                      <a:endParaRPr lang="en-US" sz="1400" b="1" i="0" u="none" strike="noStrike" dirty="0">
                        <a:solidFill>
                          <a:schemeClr val="accent4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1" i="0" u="none" strike="noStrike" dirty="0" smtClean="0">
                          <a:solidFill>
                            <a:schemeClr val="accent4"/>
                          </a:solidFill>
                          <a:effectLst/>
                          <a:latin typeface="Calibri" charset="0"/>
                        </a:rPr>
                        <a:t>175</a:t>
                      </a:r>
                      <a:r>
                        <a:rPr lang="is-IS" sz="1400" b="1" i="0" u="none" strike="noStrike" baseline="0" dirty="0" smtClean="0">
                          <a:solidFill>
                            <a:schemeClr val="accent4"/>
                          </a:solidFill>
                          <a:effectLst/>
                          <a:latin typeface="Calibri" charset="0"/>
                        </a:rPr>
                        <a:t> s</a:t>
                      </a:r>
                      <a:endParaRPr lang="is-IS" sz="1400" b="1" i="0" u="none" strike="noStrike" dirty="0">
                        <a:solidFill>
                          <a:schemeClr val="accent4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28320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Element Pass %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1" i="0" u="none" strike="noStrike" dirty="0" smtClean="0">
                          <a:solidFill>
                            <a:schemeClr val="accent4"/>
                          </a:solidFill>
                          <a:effectLst/>
                          <a:latin typeface="Calibri" charset="0"/>
                        </a:rPr>
                        <a:t>50,4</a:t>
                      </a:r>
                      <a:endParaRPr lang="it-IT" sz="1400" b="1" i="0" u="none" strike="noStrike" dirty="0">
                        <a:solidFill>
                          <a:schemeClr val="accent4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99,9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99,7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94,9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99,5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99,9</a:t>
                      </a:r>
                      <a:endParaRPr lang="pt-B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99,2</a:t>
                      </a:r>
                      <a:endParaRPr lang="it-IT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1" i="0" u="none" strike="noStrike" dirty="0" smtClean="0">
                          <a:solidFill>
                            <a:schemeClr val="accent4"/>
                          </a:solidFill>
                          <a:effectLst/>
                          <a:latin typeface="Calibri" charset="0"/>
                        </a:rPr>
                        <a:t>63,4</a:t>
                      </a:r>
                      <a:endParaRPr lang="is-IS" sz="1400" b="1" i="0" u="none" strike="noStrike" dirty="0">
                        <a:solidFill>
                          <a:schemeClr val="accent4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  <a:tr h="283201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5602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Reorder Result</a:t>
                      </a:r>
                      <a:endParaRPr lang="en-US" b="0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</a:tr>
              <a:tr h="708003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Exec. Time (</a:t>
                      </a:r>
                      <a:r>
                        <a:rPr lang="en-US" dirty="0" err="1" smtClean="0"/>
                        <a:t>ms</a:t>
                      </a:r>
                      <a:r>
                        <a:rPr lang="en-US" dirty="0" smtClean="0"/>
                        <a:t>)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0,97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0,60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0,86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0,25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0,26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0,33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4,76</a:t>
                      </a:r>
                      <a:endParaRPr lang="fi-FI" sz="1200" b="1" i="0" u="none" strike="noStrike" dirty="0">
                        <a:solidFill>
                          <a:srgbClr val="00B05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0,24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4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2111,9</a:t>
                      </a:r>
                      <a:endParaRPr lang="fi-FI" sz="1400" b="1" i="0" u="none" strike="noStrike" dirty="0">
                        <a:solidFill>
                          <a:srgbClr val="00B05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0,31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0,21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0,45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0,28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3,03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0,26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400" b="1" i="0" u="none" strike="noStrike" dirty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3,31</a:t>
                      </a:r>
                      <a:endParaRPr lang="uk-UA" sz="1200" b="1" i="0" u="none" strike="noStrike" dirty="0">
                        <a:solidFill>
                          <a:srgbClr val="00B05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91033</a:t>
                      </a:r>
                      <a:endParaRPr lang="is-I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1" i="0" u="none" strike="noStrike" dirty="0" smtClean="0">
                          <a:solidFill>
                            <a:srgbClr val="00B050"/>
                          </a:solidFill>
                          <a:effectLst/>
                          <a:latin typeface="Calibri" charset="0"/>
                        </a:rPr>
                        <a:t>101 s</a:t>
                      </a:r>
                      <a:endParaRPr lang="is-IS" sz="1400" b="1" i="0" u="none" strike="noStrike" dirty="0">
                        <a:solidFill>
                          <a:srgbClr val="00B05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6786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259"/>
    </mc:Choice>
    <mc:Fallback xmlns="">
      <p:transition spd="slow" advTm="86259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119257"/>
            <a:ext cx="10018713" cy="4100564"/>
          </a:xfrm>
        </p:spPr>
        <p:txBody>
          <a:bodyPr>
            <a:normAutofit/>
          </a:bodyPr>
          <a:lstStyle/>
          <a:p>
            <a:r>
              <a:rPr lang="en-US" dirty="0" smtClean="0"/>
              <a:t>HEP-Frame </a:t>
            </a:r>
            <a:r>
              <a:rPr lang="en-US" b="1" dirty="0" smtClean="0"/>
              <a:t>eases</a:t>
            </a:r>
            <a:r>
              <a:rPr lang="en-US" dirty="0" smtClean="0"/>
              <a:t> the development of </a:t>
            </a:r>
            <a:r>
              <a:rPr lang="en-US" b="1" dirty="0" smtClean="0"/>
              <a:t>sustainable parallel code</a:t>
            </a:r>
          </a:p>
          <a:p>
            <a:pPr lvl="1"/>
            <a:r>
              <a:rPr lang="en-US" dirty="0" smtClean="0"/>
              <a:t>Provides a </a:t>
            </a:r>
            <a:r>
              <a:rPr lang="en-US" u="sng" dirty="0" smtClean="0"/>
              <a:t>user-friendly interface</a:t>
            </a:r>
          </a:p>
          <a:p>
            <a:pPr lvl="1"/>
            <a:r>
              <a:rPr lang="en-US" dirty="0" smtClean="0"/>
              <a:t>Addresses execution </a:t>
            </a:r>
            <a:r>
              <a:rPr lang="en-US" u="sng" dirty="0" smtClean="0"/>
              <a:t>efficiency issues transparently </a:t>
            </a:r>
            <a:r>
              <a:rPr lang="en-US" dirty="0" smtClean="0"/>
              <a:t>from the user</a:t>
            </a:r>
          </a:p>
          <a:p>
            <a:r>
              <a:rPr lang="en-US" b="1" dirty="0" smtClean="0"/>
              <a:t>Small learning</a:t>
            </a:r>
            <a:r>
              <a:rPr lang="en-US" dirty="0" smtClean="0"/>
              <a:t> curve for Computational Scientists</a:t>
            </a:r>
          </a:p>
          <a:p>
            <a:r>
              <a:rPr lang="en-US" i="1" dirty="0" err="1"/>
              <a:t>ttHdilep</a:t>
            </a:r>
            <a:r>
              <a:rPr lang="en-US" i="1" dirty="0"/>
              <a:t> </a:t>
            </a:r>
            <a:r>
              <a:rPr lang="en-US" dirty="0" smtClean="0"/>
              <a:t>port</a:t>
            </a:r>
            <a:r>
              <a:rPr lang="en-US" i="1" dirty="0" smtClean="0"/>
              <a:t> </a:t>
            </a:r>
            <a:r>
              <a:rPr lang="en-US" dirty="0" smtClean="0"/>
              <a:t>to HEP-Frame achieved a </a:t>
            </a:r>
            <a:r>
              <a:rPr lang="en-US" b="1" dirty="0" smtClean="0"/>
              <a:t>speedup of 8x </a:t>
            </a:r>
            <a:r>
              <a:rPr lang="en-US" dirty="0" smtClean="0"/>
              <a:t>for a 20-core system</a:t>
            </a:r>
          </a:p>
          <a:p>
            <a:pPr lvl="1"/>
            <a:r>
              <a:rPr lang="en-US" dirty="0" smtClean="0"/>
              <a:t>Using a general heuristic for pipeline applications, rather than tailored optimizations</a:t>
            </a:r>
          </a:p>
          <a:p>
            <a:pPr lvl="1"/>
            <a:r>
              <a:rPr lang="en-US" dirty="0" smtClean="0"/>
              <a:t>Efficiency still </a:t>
            </a:r>
            <a:r>
              <a:rPr lang="en-US" u="sng" dirty="0" smtClean="0"/>
              <a:t>limited by synchronization and I/O</a:t>
            </a:r>
          </a:p>
          <a:p>
            <a:r>
              <a:rPr lang="en-US" dirty="0" smtClean="0"/>
              <a:t>Pipeline reorganization </a:t>
            </a:r>
            <a:r>
              <a:rPr lang="en-US" b="1" dirty="0" smtClean="0"/>
              <a:t>improved the execution</a:t>
            </a:r>
            <a:r>
              <a:rPr lang="en-US" dirty="0" smtClean="0"/>
              <a:t> time of </a:t>
            </a:r>
            <a:r>
              <a:rPr lang="en-US" i="1" dirty="0" err="1" smtClean="0"/>
              <a:t>ttHdilep</a:t>
            </a:r>
            <a:r>
              <a:rPr lang="en-US" dirty="0" smtClean="0"/>
              <a:t> by </a:t>
            </a:r>
            <a:r>
              <a:rPr lang="en-US" b="1" dirty="0" smtClean="0"/>
              <a:t>70%</a:t>
            </a:r>
            <a:endParaRPr lang="en-US" b="1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18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4801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847"/>
    </mc:Choice>
    <mc:Fallback xmlns="">
      <p:transition spd="slow" advTm="53847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Topics for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4346" y="2150548"/>
            <a:ext cx="5904765" cy="4286305"/>
          </a:xfrm>
        </p:spPr>
        <p:txBody>
          <a:bodyPr>
            <a:noAutofit/>
          </a:bodyPr>
          <a:lstStyle/>
          <a:p>
            <a:r>
              <a:rPr lang="en-US" sz="2800" dirty="0" smtClean="0"/>
              <a:t>Improve the </a:t>
            </a:r>
            <a:r>
              <a:rPr lang="en-US" sz="2800" u="sng" dirty="0" smtClean="0"/>
              <a:t>reorder</a:t>
            </a:r>
            <a:r>
              <a:rPr lang="en-US" sz="2800" dirty="0" smtClean="0"/>
              <a:t> mechanism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2400" dirty="0" smtClean="0"/>
              <a:t>To make it converge faster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2400" dirty="0" smtClean="0"/>
              <a:t>To reduce its overhead</a:t>
            </a:r>
          </a:p>
          <a:p>
            <a:pPr>
              <a:spcBef>
                <a:spcPts val="1800"/>
              </a:spcBef>
              <a:spcAft>
                <a:spcPts val="0"/>
              </a:spcAft>
            </a:pPr>
            <a:r>
              <a:rPr lang="en-US" sz="2800" dirty="0" smtClean="0"/>
              <a:t>Improve efficiency with </a:t>
            </a:r>
            <a:r>
              <a:rPr lang="en-US" sz="2800" u="sng" dirty="0" smtClean="0"/>
              <a:t>hybrid</a:t>
            </a:r>
            <a:r>
              <a:rPr lang="en-US" sz="2800" dirty="0" smtClean="0"/>
              <a:t> </a:t>
            </a:r>
            <a:br>
              <a:rPr lang="en-US" sz="2800" dirty="0" smtClean="0"/>
            </a:br>
            <a:r>
              <a:rPr lang="en-US" sz="2800" b="1" dirty="0" smtClean="0"/>
              <a:t>HTC/HPC</a:t>
            </a:r>
          </a:p>
          <a:p>
            <a:pPr lvl="1">
              <a:lnSpc>
                <a:spcPts val="25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Hybrid multiprocess/multithread parallelization </a:t>
            </a:r>
            <a:br>
              <a:rPr lang="en-US" sz="2400" dirty="0" smtClean="0"/>
            </a:br>
            <a:r>
              <a:rPr lang="en-US" sz="2400" b="1" i="1" dirty="0" smtClean="0">
                <a:solidFill>
                  <a:srgbClr val="00B050"/>
                </a:solidFill>
              </a:rPr>
              <a:t>(first prototype recently completed</a:t>
            </a:r>
            <a:r>
              <a:rPr lang="en-US" sz="2400" b="1" i="1" dirty="0">
                <a:solidFill>
                  <a:srgbClr val="00B050"/>
                </a:solidFill>
              </a:rPr>
              <a:t>)</a:t>
            </a:r>
            <a:endParaRPr lang="en-US" sz="2400" b="1" i="1" dirty="0" smtClean="0">
              <a:solidFill>
                <a:srgbClr val="00B050"/>
              </a:solidFill>
            </a:endParaRPr>
          </a:p>
          <a:p>
            <a:pPr lvl="1">
              <a:lnSpc>
                <a:spcPts val="25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Automatic offload </a:t>
            </a:r>
            <a:r>
              <a:rPr lang="en-US" dirty="0" smtClean="0"/>
              <a:t>of </a:t>
            </a:r>
            <a:r>
              <a:rPr lang="en-US" sz="2400" dirty="0" smtClean="0"/>
              <a:t>compute intensive propositions</a:t>
            </a:r>
            <a:r>
              <a:rPr lang="en-US" sz="2400" dirty="0"/>
              <a:t> </a:t>
            </a:r>
            <a:r>
              <a:rPr lang="en-US" sz="2400" dirty="0" smtClean="0"/>
              <a:t>to computing accelerators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255" y="2380159"/>
            <a:ext cx="5435102" cy="3331792"/>
          </a:xfrm>
          <a:prstGeom prst="rect">
            <a:avLst/>
          </a:prstGeom>
        </p:spPr>
      </p:pic>
      <p:sp>
        <p:nvSpPr>
          <p:cNvPr id="7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19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8126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39"/>
    </mc:Choice>
    <mc:Fallback xmlns="">
      <p:transition spd="slow" advTm="87039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3100" y="0"/>
            <a:ext cx="10018713" cy="1752599"/>
          </a:xfrm>
        </p:spPr>
        <p:txBody>
          <a:bodyPr/>
          <a:lstStyle/>
          <a:p>
            <a:r>
              <a:rPr lang="en-US" dirty="0" smtClean="0"/>
              <a:t>Presented in Las Vegas (Dec 9)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706" y="1443682"/>
            <a:ext cx="6920277" cy="51902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09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65511" y="2715705"/>
            <a:ext cx="9047690" cy="2002901"/>
          </a:xfrm>
        </p:spPr>
        <p:txBody>
          <a:bodyPr anchor="ctr">
            <a:normAutofit/>
          </a:bodyPr>
          <a:lstStyle/>
          <a:p>
            <a:pPr algn="ctr">
              <a:lnSpc>
                <a:spcPts val="3200"/>
              </a:lnSpc>
            </a:pPr>
            <a:r>
              <a:rPr lang="en-US" b="1" dirty="0" smtClean="0">
                <a:solidFill>
                  <a:srgbClr val="800000"/>
                </a:solidFill>
              </a:rPr>
              <a:t>HEP-Frame</a:t>
            </a:r>
            <a:br>
              <a:rPr lang="en-US" b="1" dirty="0" smtClean="0">
                <a:solidFill>
                  <a:srgbClr val="800000"/>
                </a:solidFill>
              </a:rPr>
            </a:b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7200" dirty="0" smtClean="0"/>
              <a:t>?</a:t>
            </a:r>
            <a:endParaRPr lang="en-US" sz="7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55048" y="4718606"/>
            <a:ext cx="6987645" cy="1388534"/>
          </a:xfrm>
        </p:spPr>
        <p:txBody>
          <a:bodyPr/>
          <a:lstStyle/>
          <a:p>
            <a:pPr algn="ctr">
              <a:spcBef>
                <a:spcPts val="600"/>
              </a:spcBef>
              <a:spcAft>
                <a:spcPts val="0"/>
              </a:spcAft>
            </a:pPr>
            <a:r>
              <a:rPr lang="pt-PT" b="1" smtClean="0"/>
              <a:t>ampereira@di.uminho.pt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150" y="90693"/>
            <a:ext cx="3391796" cy="672594"/>
          </a:xfrm>
          <a:prstGeom prst="rect">
            <a:avLst/>
          </a:prstGeom>
        </p:spPr>
      </p:pic>
      <p:pic>
        <p:nvPicPr>
          <p:cNvPr id="7" name="Picture 6" descr="um.t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1110" y="90693"/>
            <a:ext cx="1489794" cy="116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93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6"/>
    </mc:Choice>
    <mc:Fallback xmlns="">
      <p:transition spd="slow" advTm="936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Motivation</a:t>
            </a:r>
          </a:p>
          <a:p>
            <a:r>
              <a:rPr lang="en-US" sz="2800" dirty="0" smtClean="0"/>
              <a:t>Presenting </a:t>
            </a:r>
            <a:r>
              <a:rPr lang="en-US" sz="2800" b="1" dirty="0" smtClean="0"/>
              <a:t>HEP</a:t>
            </a:r>
            <a:r>
              <a:rPr lang="en-US" sz="2800" b="1" dirty="0"/>
              <a:t>-</a:t>
            </a:r>
            <a:r>
              <a:rPr lang="en-US" sz="2800" b="1" dirty="0" smtClean="0"/>
              <a:t>Frame </a:t>
            </a:r>
            <a:r>
              <a:rPr lang="en-US" sz="2800" b="1" i="1" dirty="0" smtClean="0"/>
              <a:t>(</a:t>
            </a:r>
            <a:r>
              <a:rPr lang="en-US" sz="2800" i="1" u="sng" dirty="0" smtClean="0"/>
              <a:t>H</a:t>
            </a:r>
            <a:r>
              <a:rPr lang="en-US" sz="2800" i="1" dirty="0" smtClean="0"/>
              <a:t>ighly </a:t>
            </a:r>
            <a:r>
              <a:rPr lang="en-US" sz="2800" i="1" u="sng" dirty="0" smtClean="0"/>
              <a:t>E</a:t>
            </a:r>
            <a:r>
              <a:rPr lang="en-US" sz="2800" i="1" dirty="0" smtClean="0"/>
              <a:t>fficient </a:t>
            </a:r>
            <a:r>
              <a:rPr lang="en-US" sz="2800" i="1" u="sng" dirty="0" smtClean="0"/>
              <a:t>P</a:t>
            </a:r>
            <a:r>
              <a:rPr lang="en-US" sz="2800" i="1" dirty="0" smtClean="0"/>
              <a:t>ipeline </a:t>
            </a:r>
            <a:r>
              <a:rPr lang="en-US" sz="2800" i="1" u="sng" dirty="0" smtClean="0"/>
              <a:t>Frame</a:t>
            </a:r>
            <a:r>
              <a:rPr lang="en-US" sz="2800" i="1" dirty="0" smtClean="0"/>
              <a:t>work)</a:t>
            </a:r>
          </a:p>
          <a:p>
            <a:r>
              <a:rPr lang="en-US" sz="2800" b="1" dirty="0" smtClean="0"/>
              <a:t>HEP-Frame </a:t>
            </a:r>
            <a:r>
              <a:rPr lang="en-US" sz="2800" dirty="0" smtClean="0"/>
              <a:t>with a Real World Case Study</a:t>
            </a:r>
          </a:p>
          <a:p>
            <a:r>
              <a:rPr lang="en-US" sz="2800" dirty="0" smtClean="0"/>
              <a:t>Conclusions and Future Work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3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11761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30"/>
    </mc:Choice>
    <mc:Fallback xmlns="">
      <p:transition spd="slow" advTm="2033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</a:t>
            </a:r>
            <a:r>
              <a:rPr lang="en-US" sz="2800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(1)</a:t>
            </a:r>
            <a:endParaRPr lang="en-US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190283" cy="3124201"/>
          </a:xfrm>
        </p:spPr>
        <p:txBody>
          <a:bodyPr>
            <a:noAutofit/>
          </a:bodyPr>
          <a:lstStyle/>
          <a:p>
            <a:r>
              <a:rPr lang="en-US" sz="2600" dirty="0" smtClean="0"/>
              <a:t>The development of </a:t>
            </a:r>
            <a:r>
              <a:rPr lang="en-US" sz="2600" u="sng" dirty="0" smtClean="0"/>
              <a:t>efficient</a:t>
            </a:r>
            <a:r>
              <a:rPr lang="en-US" sz="2600" dirty="0" smtClean="0"/>
              <a:t> scientific code requires techniques from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b="1" dirty="0" smtClean="0"/>
              <a:t>High Performance Computing</a:t>
            </a:r>
            <a:r>
              <a:rPr lang="en-US" sz="2200" dirty="0" smtClean="0"/>
              <a:t>: to process data in the </a:t>
            </a:r>
            <a:r>
              <a:rPr lang="en-US" sz="2200" u="sng" dirty="0" smtClean="0"/>
              <a:t>least time</a:t>
            </a:r>
            <a:r>
              <a:rPr lang="en-US" sz="2200" dirty="0" smtClean="0"/>
              <a:t> possible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b="1" dirty="0" smtClean="0"/>
              <a:t>High Throughput Computing</a:t>
            </a:r>
            <a:r>
              <a:rPr lang="en-US" sz="2200" dirty="0" smtClean="0"/>
              <a:t>: to process </a:t>
            </a:r>
            <a:r>
              <a:rPr lang="en-US" sz="2200" u="sng" dirty="0" smtClean="0"/>
              <a:t>more data per time </a:t>
            </a:r>
            <a:r>
              <a:rPr lang="en-US" sz="2200" dirty="0" smtClean="0"/>
              <a:t>unit</a:t>
            </a:r>
          </a:p>
          <a:p>
            <a:pPr>
              <a:spcBef>
                <a:spcPts val="2400"/>
              </a:spcBef>
              <a:spcAft>
                <a:spcPts val="0"/>
              </a:spcAft>
            </a:pPr>
            <a:r>
              <a:rPr lang="en-US" sz="2600" dirty="0" smtClean="0"/>
              <a:t>To achieve this </a:t>
            </a:r>
            <a:r>
              <a:rPr lang="en-US" sz="2600" u="sng" dirty="0" smtClean="0"/>
              <a:t>goal</a:t>
            </a:r>
            <a:r>
              <a:rPr lang="en-US" sz="2600" dirty="0" smtClean="0"/>
              <a:t> we need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Knowledge from the scientific/engineering domain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Clear definition of the application requirements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Efficiency-centered design of algorithms and data structures</a:t>
            </a:r>
            <a:endParaRPr lang="en-US" sz="2400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4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0351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368"/>
    </mc:Choice>
    <mc:Fallback xmlns="">
      <p:transition spd="slow" advTm="47368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</a:t>
            </a:r>
            <a:r>
              <a:rPr lang="en-US" sz="2800" i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200132"/>
          </a:xfrm>
        </p:spPr>
        <p:txBody>
          <a:bodyPr>
            <a:noAutofit/>
          </a:bodyPr>
          <a:lstStyle/>
          <a:p>
            <a:r>
              <a:rPr lang="en-US" sz="2800" dirty="0" smtClean="0"/>
              <a:t>Structure of scientific applications </a:t>
            </a:r>
            <a:r>
              <a:rPr lang="en-US" i="1" dirty="0" smtClean="0">
                <a:solidFill>
                  <a:srgbClr val="636A6C"/>
                </a:solidFill>
              </a:rPr>
              <a:t>(our view)</a:t>
            </a:r>
            <a:endParaRPr lang="en-US" sz="2800" i="1" dirty="0" smtClean="0">
              <a:solidFill>
                <a:srgbClr val="636A6C"/>
              </a:solidFill>
            </a:endParaRP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Handle independent datasets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Execute a chain of tasks </a:t>
            </a:r>
            <a:r>
              <a:rPr lang="en-US" sz="2400" i="1" dirty="0" smtClean="0">
                <a:solidFill>
                  <a:schemeClr val="bg2">
                    <a:lumMod val="50000"/>
                  </a:schemeClr>
                </a:solidFill>
              </a:rPr>
              <a:t>(a pipeline)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Each task execution may depend on other(s)</a:t>
            </a:r>
            <a:endParaRPr lang="en-US" sz="2400" dirty="0"/>
          </a:p>
          <a:p>
            <a:pPr>
              <a:spcBef>
                <a:spcPts val="2400"/>
              </a:spcBef>
              <a:spcAft>
                <a:spcPts val="0"/>
              </a:spcAft>
            </a:pPr>
            <a:r>
              <a:rPr lang="en-US" sz="2800" dirty="0" smtClean="0"/>
              <a:t>Real world examples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Modeling</a:t>
            </a:r>
            <a:r>
              <a:rPr lang="en-US" sz="2400" dirty="0"/>
              <a:t>/simulation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u="sng" dirty="0"/>
              <a:t>Quantitative </a:t>
            </a:r>
            <a:r>
              <a:rPr lang="en-US" sz="2400" u="sng" dirty="0" smtClean="0"/>
              <a:t>data analysis</a:t>
            </a:r>
            <a:endParaRPr lang="en-US" sz="2400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349" y="1885591"/>
            <a:ext cx="2580871" cy="4534348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5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16560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879"/>
    </mc:Choice>
    <mc:Fallback xmlns="">
      <p:transition spd="slow" advTm="65879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</a:t>
            </a:r>
            <a:r>
              <a:rPr lang="en-US" sz="2800" i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09" y="2666999"/>
            <a:ext cx="6888283" cy="3124201"/>
          </a:xfrm>
        </p:spPr>
        <p:txBody>
          <a:bodyPr>
            <a:noAutofit/>
          </a:bodyPr>
          <a:lstStyle/>
          <a:p>
            <a:r>
              <a:rPr lang="is-IS" sz="2800" dirty="0" smtClean="0"/>
              <a:t>Computational Scientist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is-IS" sz="2400" dirty="0" smtClean="0"/>
              <a:t>Expert in the requirements of a scientific field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is-IS" sz="2400" dirty="0" smtClean="0"/>
              <a:t>Limited knowledge on sustainable parallel code</a:t>
            </a:r>
          </a:p>
          <a:p>
            <a:pPr>
              <a:spcBef>
                <a:spcPts val="2400"/>
              </a:spcBef>
              <a:spcAft>
                <a:spcPts val="0"/>
              </a:spcAft>
            </a:pPr>
            <a:r>
              <a:rPr lang="is-IS" sz="2800" dirty="0" smtClean="0"/>
              <a:t>Software Engineer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is-IS" sz="2400" dirty="0" smtClean="0"/>
              <a:t>Expert </a:t>
            </a:r>
            <a:r>
              <a:rPr lang="is-IS" sz="2400" dirty="0"/>
              <a:t>on code design and development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is-IS" sz="2400" dirty="0"/>
              <a:t>Limited knowledge </a:t>
            </a:r>
            <a:r>
              <a:rPr lang="is-IS" sz="2400" dirty="0" smtClean="0"/>
              <a:t>on the end user domain and requirements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2349" y="1885591"/>
            <a:ext cx="2580871" cy="4534348"/>
          </a:xfrm>
          <a:prstGeom prst="rect">
            <a:avLst/>
          </a:prstGeom>
        </p:spPr>
      </p:pic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6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2585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224"/>
    </mc:Choice>
    <mc:Fallback xmlns="">
      <p:transition spd="slow" advTm="92224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HEP-Frame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229" y="2503188"/>
            <a:ext cx="10886292" cy="387212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A move from a </a:t>
            </a:r>
            <a:r>
              <a:rPr lang="en-US" sz="2800" u="sng" dirty="0" smtClean="0"/>
              <a:t>resource-centered</a:t>
            </a:r>
            <a:r>
              <a:rPr lang="en-US" sz="2800" dirty="0" smtClean="0"/>
              <a:t> to a </a:t>
            </a:r>
            <a:r>
              <a:rPr lang="en-US" sz="2800" u="sng" dirty="0" smtClean="0"/>
              <a:t>user-centered</a:t>
            </a:r>
            <a:r>
              <a:rPr lang="en-US" sz="2800" dirty="0" smtClean="0"/>
              <a:t> framework</a:t>
            </a:r>
          </a:p>
          <a:p>
            <a:r>
              <a:rPr lang="en-US" sz="2800" dirty="0" smtClean="0"/>
              <a:t>Aiming to aid the development of </a:t>
            </a:r>
            <a:r>
              <a:rPr lang="en-US" sz="2800" u="sng" dirty="0" smtClean="0"/>
              <a:t>sustainable parallel pipelined code</a:t>
            </a:r>
          </a:p>
          <a:p>
            <a:r>
              <a:rPr lang="en-US" sz="2800" dirty="0" smtClean="0"/>
              <a:t>Key </a:t>
            </a:r>
            <a:r>
              <a:rPr lang="en-US" sz="2800" dirty="0"/>
              <a:t>goals</a:t>
            </a:r>
            <a:r>
              <a:rPr lang="en-US" sz="2800" dirty="0" smtClean="0"/>
              <a:t>: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To provide an </a:t>
            </a:r>
            <a:r>
              <a:rPr lang="en-US" sz="2400" u="sng" dirty="0" smtClean="0"/>
              <a:t>user-friendly interface</a:t>
            </a:r>
            <a:r>
              <a:rPr lang="en-US" sz="2400" dirty="0" smtClean="0"/>
              <a:t>, hiding from the end user hardware details</a:t>
            </a:r>
            <a:endParaRPr lang="en-US" sz="2400" u="sng" dirty="0" smtClean="0"/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/>
              <a:t>To </a:t>
            </a:r>
            <a:r>
              <a:rPr lang="en-US" sz="2400" dirty="0" smtClean="0"/>
              <a:t>bet on performance </a:t>
            </a:r>
            <a:r>
              <a:rPr lang="en-US" sz="2400" dirty="0"/>
              <a:t>with an </a:t>
            </a:r>
            <a:r>
              <a:rPr lang="en-US" sz="2400" u="sng" dirty="0"/>
              <a:t>hybrid HPC/HTC</a:t>
            </a:r>
            <a:r>
              <a:rPr lang="en-US" sz="2400" dirty="0"/>
              <a:t> </a:t>
            </a:r>
            <a:r>
              <a:rPr lang="en-US" sz="2400" dirty="0" smtClean="0"/>
              <a:t>approach, addressing issues of </a:t>
            </a:r>
            <a:r>
              <a:rPr lang="en-US" sz="2400" u="sng" dirty="0" smtClean="0"/>
              <a:t>compute, memory and I/O bound</a:t>
            </a:r>
            <a:r>
              <a:rPr lang="en-US" sz="2400" dirty="0" smtClean="0"/>
              <a:t> applications</a:t>
            </a:r>
            <a:endParaRPr lang="en-US" sz="2400" dirty="0"/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400" dirty="0" smtClean="0"/>
              <a:t>To dynamically address </a:t>
            </a:r>
            <a:r>
              <a:rPr lang="en-US" sz="2400" u="sng" dirty="0" smtClean="0"/>
              <a:t>efficiency</a:t>
            </a:r>
            <a:r>
              <a:rPr lang="en-US" sz="2400" dirty="0" smtClean="0"/>
              <a:t> issues across different computing platforms, adapting features from the best resource-centered frameworks</a:t>
            </a:r>
            <a:r>
              <a:rPr lang="en-US" sz="2400" i="1" dirty="0" smtClean="0">
                <a:solidFill>
                  <a:schemeClr val="bg2">
                    <a:lumMod val="50000"/>
                  </a:schemeClr>
                </a:solidFill>
              </a:rPr>
              <a:t> (undergoing...)</a:t>
            </a:r>
            <a:endParaRPr lang="en-US" sz="2400" b="1" i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7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6925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434"/>
    </mc:Choice>
    <mc:Fallback xmlns="">
      <p:transition spd="slow" advTm="88434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HEP-Frame Design </a:t>
            </a:r>
            <a:r>
              <a:rPr lang="en-US" sz="2800" i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(1)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6247" y="1997335"/>
            <a:ext cx="5383658" cy="3639672"/>
          </a:xfr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055055" y="2767117"/>
            <a:ext cx="5849981" cy="3629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To aid code development (</a:t>
            </a:r>
            <a:r>
              <a:rPr lang="en-US" u="sng" dirty="0" smtClean="0"/>
              <a:t>compile time</a:t>
            </a:r>
            <a:r>
              <a:rPr lang="en-US" dirty="0" smtClean="0"/>
              <a:t>)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dirty="0"/>
              <a:t>Providing an </a:t>
            </a:r>
            <a:r>
              <a:rPr lang="en-US" sz="2200" dirty="0" smtClean="0"/>
              <a:t>user-friendly </a:t>
            </a:r>
            <a:r>
              <a:rPr lang="en-US" sz="2200" dirty="0"/>
              <a:t>interface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dirty="0" smtClean="0"/>
              <a:t>Implementing app specific features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dirty="0" smtClean="0"/>
              <a:t>Coding abstractions</a:t>
            </a:r>
          </a:p>
          <a:p>
            <a:pPr>
              <a:spcBef>
                <a:spcPts val="3000"/>
              </a:spcBef>
              <a:spcAft>
                <a:spcPts val="0"/>
              </a:spcAft>
            </a:pP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To aid efficient code execution (</a:t>
            </a:r>
            <a:r>
              <a:rPr lang="en-US" u="sng" dirty="0" smtClean="0">
                <a:solidFill>
                  <a:schemeClr val="bg2">
                    <a:lumMod val="75000"/>
                  </a:schemeClr>
                </a:solidFill>
              </a:rPr>
              <a:t>runtime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)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dirty="0">
                <a:solidFill>
                  <a:schemeClr val="bg2">
                    <a:lumMod val="75000"/>
                  </a:schemeClr>
                </a:solidFill>
              </a:rPr>
              <a:t>Single core automatic optimizations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dirty="0">
                <a:solidFill>
                  <a:schemeClr val="bg2">
                    <a:lumMod val="75000"/>
                  </a:schemeClr>
                </a:solidFill>
              </a:rPr>
              <a:t>Shared memory automatic </a:t>
            </a:r>
            <a:r>
              <a:rPr lang="en-US" sz="2200" dirty="0" smtClean="0">
                <a:solidFill>
                  <a:schemeClr val="bg2">
                    <a:lumMod val="75000"/>
                  </a:schemeClr>
                </a:solidFill>
              </a:rPr>
              <a:t>parallelization</a:t>
            </a:r>
            <a:br>
              <a:rPr lang="en-US" sz="2200" dirty="0" smtClean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i="1" dirty="0" smtClean="0">
                <a:solidFill>
                  <a:schemeClr val="bg2">
                    <a:lumMod val="75000"/>
                  </a:schemeClr>
                </a:solidFill>
              </a:rPr>
              <a:t>(current prototype)</a:t>
            </a:r>
            <a:endParaRPr lang="en-US" sz="2200" i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8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38513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375"/>
    </mc:Choice>
    <mc:Fallback xmlns="">
      <p:transition spd="slow" advTm="75375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HEP-Frame Design </a:t>
            </a:r>
            <a:r>
              <a:rPr lang="en-US" sz="2800" i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(2)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055055" y="2767117"/>
            <a:ext cx="5849981" cy="3629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To aid code development (</a:t>
            </a:r>
            <a:r>
              <a:rPr lang="en-US" u="sng" dirty="0" smtClean="0">
                <a:solidFill>
                  <a:schemeClr val="bg2">
                    <a:lumMod val="75000"/>
                  </a:schemeClr>
                </a:solidFill>
              </a:rPr>
              <a:t>compile time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)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dirty="0">
                <a:solidFill>
                  <a:schemeClr val="bg2">
                    <a:lumMod val="75000"/>
                  </a:schemeClr>
                </a:solidFill>
              </a:rPr>
              <a:t>Providing an user friendly interface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dirty="0" smtClean="0">
                <a:solidFill>
                  <a:schemeClr val="bg2">
                    <a:lumMod val="75000"/>
                  </a:schemeClr>
                </a:solidFill>
              </a:rPr>
              <a:t>Implementing app specific features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dirty="0" smtClean="0">
                <a:solidFill>
                  <a:schemeClr val="bg2">
                    <a:lumMod val="75000"/>
                  </a:schemeClr>
                </a:solidFill>
              </a:rPr>
              <a:t>Coding abstractions</a:t>
            </a:r>
          </a:p>
          <a:p>
            <a:pPr>
              <a:spcBef>
                <a:spcPts val="3000"/>
              </a:spcBef>
              <a:spcAft>
                <a:spcPts val="0"/>
              </a:spcAft>
            </a:pPr>
            <a:r>
              <a:rPr lang="en-US" dirty="0" smtClean="0"/>
              <a:t>To aid efficient code execution (</a:t>
            </a:r>
            <a:r>
              <a:rPr lang="en-US" u="sng" dirty="0" smtClean="0"/>
              <a:t>runtime</a:t>
            </a:r>
            <a:r>
              <a:rPr lang="en-US" dirty="0" smtClean="0"/>
              <a:t>)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dirty="0"/>
              <a:t>Single core automatic optimizations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2200" dirty="0"/>
              <a:t>Shared memory automatic </a:t>
            </a:r>
            <a:r>
              <a:rPr lang="en-US" sz="2200" dirty="0" smtClean="0"/>
              <a:t>parallelization</a:t>
            </a:r>
            <a:br>
              <a:rPr lang="en-US" sz="2200" dirty="0" smtClean="0"/>
            </a:br>
            <a:r>
              <a:rPr lang="en-US" i="1" dirty="0" smtClean="0">
                <a:solidFill>
                  <a:schemeClr val="bg2">
                    <a:lumMod val="50000"/>
                  </a:schemeClr>
                </a:solidFill>
              </a:rPr>
              <a:t>(current prototype)</a:t>
            </a:r>
            <a:endParaRPr lang="en-US" sz="2200" i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466" y="2259105"/>
            <a:ext cx="3951611" cy="4466215"/>
          </a:xfrm>
          <a:prstGeom prst="rect">
            <a:avLst/>
          </a:prstGeom>
        </p:spPr>
      </p:pic>
      <p:sp>
        <p:nvSpPr>
          <p:cNvPr id="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19821"/>
            <a:ext cx="551167" cy="637658"/>
          </a:xfrm>
        </p:spPr>
        <p:txBody>
          <a:bodyPr/>
          <a:lstStyle/>
          <a:p>
            <a:pPr algn="ctr"/>
            <a:fld id="{D57F1E4F-1CFF-5643-939E-217C01CDF565}" type="slidenum">
              <a:rPr lang="en-US" sz="1800" smtClean="0"/>
              <a:pPr algn="ctr"/>
              <a:t>9</a:t>
            </a:fld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91304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376"/>
    </mc:Choice>
    <mc:Fallback xmlns="">
      <p:transition spd="slow" advTm="69376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7430</TotalTime>
  <Words>954</Words>
  <Application>Microsoft Macintosh PowerPoint</Application>
  <PresentationFormat>Widescreen</PresentationFormat>
  <Paragraphs>275</Paragraphs>
  <Slides>20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Corbel</vt:lpstr>
      <vt:lpstr>Parallax</vt:lpstr>
      <vt:lpstr>HEP-Frame  A Software Engineered Framework  to Aid the Development &amp; Efficient Multicore Execution of Scientific Code </vt:lpstr>
      <vt:lpstr>Presented in Las Vegas (Dec 9)</vt:lpstr>
      <vt:lpstr>Agenda</vt:lpstr>
      <vt:lpstr>Motivation (1)</vt:lpstr>
      <vt:lpstr>Motivation (2)</vt:lpstr>
      <vt:lpstr>Motivation (3)</vt:lpstr>
      <vt:lpstr>HEP-Frame</vt:lpstr>
      <vt:lpstr>HEP-Frame Design (1)</vt:lpstr>
      <vt:lpstr>HEP-Frame Design (2)</vt:lpstr>
      <vt:lpstr>HEP-Frame Efficiency Features (1)</vt:lpstr>
      <vt:lpstr>HEP-Frame Efficiency Features (2)</vt:lpstr>
      <vt:lpstr>HEP-Frame Efficiency Features (3)</vt:lpstr>
      <vt:lpstr>Real World Case Study (1)</vt:lpstr>
      <vt:lpstr>Real World Case Study (2)</vt:lpstr>
      <vt:lpstr>Execution Times with HEP-Frame</vt:lpstr>
      <vt:lpstr>HEP-Frame Efficiency</vt:lpstr>
      <vt:lpstr>HEP-Frame Pipeline Reorganization</vt:lpstr>
      <vt:lpstr>Conclusions</vt:lpstr>
      <vt:lpstr>Key Topics for Future Work</vt:lpstr>
      <vt:lpstr>HEP-Frame  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HEP-Frame A Software Engineered Framework to Aid the Development and Efficient Multicore Execution of Scientific Code </dc:title>
  <dc:creator>Hugo Miguel Teixeira Lopes Guimarães</dc:creator>
  <cp:lastModifiedBy>Hugo Miguel Teixeira Lopes Guimarães</cp:lastModifiedBy>
  <cp:revision>124</cp:revision>
  <dcterms:created xsi:type="dcterms:W3CDTF">2015-12-01T11:52:42Z</dcterms:created>
  <dcterms:modified xsi:type="dcterms:W3CDTF">2015-12-15T15:57:47Z</dcterms:modified>
</cp:coreProperties>
</file>

<file path=docProps/thumbnail.jpeg>
</file>